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7" r:id="rId4"/>
    <p:sldMasterId id="2147483664" r:id="rId5"/>
  </p:sldMasterIdLst>
  <p:notesMasterIdLst>
    <p:notesMasterId r:id="rId9"/>
  </p:notesMasterIdLst>
  <p:handoutMasterIdLst>
    <p:handoutMasterId r:id="rId10"/>
  </p:handoutMasterIdLst>
  <p:sldIdLst>
    <p:sldId id="330" r:id="rId6"/>
    <p:sldId id="331" r:id="rId7"/>
    <p:sldId id="332" r:id="rId8"/>
  </p:sldIdLst>
  <p:sldSz cx="9144000" cy="5143500" type="screen16x9"/>
  <p:notesSz cx="6858000" cy="9144000"/>
  <p:custDataLst>
    <p:tags r:id="rId1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4" userDrawn="1">
          <p15:clr>
            <a:srgbClr val="A4A3A4"/>
          </p15:clr>
        </p15:guide>
        <p15:guide id="2" pos="360" userDrawn="1">
          <p15:clr>
            <a:srgbClr val="A4A3A4"/>
          </p15:clr>
        </p15:guide>
        <p15:guide id="3" pos="5568" userDrawn="1">
          <p15:clr>
            <a:srgbClr val="A4A3A4"/>
          </p15:clr>
        </p15:guide>
        <p15:guide id="4" pos="2880" userDrawn="1">
          <p15:clr>
            <a:srgbClr val="A4A3A4"/>
          </p15:clr>
        </p15:guide>
        <p15:guide id="5" orient="horz" pos="4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93" autoAdjust="0"/>
    <p:restoredTop sz="90561" autoAdjust="0"/>
  </p:normalViewPr>
  <p:slideViewPr>
    <p:cSldViewPr snapToGrid="0" snapToObjects="1">
      <p:cViewPr>
        <p:scale>
          <a:sx n="142" d="100"/>
          <a:sy n="142" d="100"/>
        </p:scale>
        <p:origin x="-882" y="-12"/>
      </p:cViewPr>
      <p:guideLst>
        <p:guide orient="horz" pos="324"/>
        <p:guide orient="horz" pos="468"/>
        <p:guide pos="360"/>
        <p:guide pos="556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gs" Target="tags/tag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02DE44-B9BC-E047-8F18-45C4361AFDBB}" type="datetimeFigureOut">
              <a:rPr lang="en-US" smtClean="0"/>
              <a:t>12/13/2018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37A328-340C-3A47-AF24-01B7C559486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80058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BB67E5-EE15-7C4E-AED1-553834E5D0E0}" type="datetimeFigureOut">
              <a:rPr lang="en-US" smtClean="0"/>
              <a:t>12/13/2018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080698-7B0F-5D4A-9858-0F3A96D145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6561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selected_powerpoint_bg_2.jpg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697965"/>
            <a:ext cx="8458200" cy="648201"/>
          </a:xfrm>
        </p:spPr>
        <p:txBody>
          <a:bodyPr anchor="t"/>
          <a:lstStyle>
            <a:lvl1pPr>
              <a:lnSpc>
                <a:spcPct val="100000"/>
              </a:lnSpc>
              <a:defRPr sz="3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3415586"/>
            <a:ext cx="8458200" cy="628545"/>
          </a:xfrm>
          <a:ln/>
        </p:spPr>
        <p:txBody>
          <a:bodyPr/>
          <a:lstStyle>
            <a:lvl1pPr marL="0" indent="0">
              <a:buFontTx/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-1" y="4652282"/>
            <a:ext cx="8836528" cy="3441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-34800" y="4654430"/>
            <a:ext cx="8874108" cy="352110"/>
            <a:chOff x="-7620" y="6323077"/>
            <a:chExt cx="8814816" cy="466344"/>
          </a:xfrm>
        </p:grpSpPr>
        <p:cxnSp>
          <p:nvCxnSpPr>
            <p:cNvPr id="16" name="Straight Connector 15"/>
            <p:cNvCxnSpPr/>
            <p:nvPr userDrawn="1"/>
          </p:nvCxnSpPr>
          <p:spPr>
            <a:xfrm>
              <a:off x="-7620" y="6789420"/>
              <a:ext cx="8814816" cy="0"/>
            </a:xfrm>
            <a:prstGeom prst="line">
              <a:avLst/>
            </a:prstGeom>
            <a:ln w="3175" cmpd="sng">
              <a:solidFill>
                <a:srgbClr val="00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>
            <a:xfrm>
              <a:off x="-7620" y="6324600"/>
              <a:ext cx="8814816" cy="0"/>
            </a:xfrm>
            <a:prstGeom prst="line">
              <a:avLst/>
            </a:prstGeom>
            <a:ln w="3175" cmpd="sng">
              <a:solidFill>
                <a:srgbClr val="00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>
            <a:xfrm rot="16200000">
              <a:off x="8571262" y="6556249"/>
              <a:ext cx="466344" cy="0"/>
            </a:xfrm>
            <a:prstGeom prst="line">
              <a:avLst/>
            </a:prstGeom>
            <a:ln w="3175" cmpd="sng">
              <a:solidFill>
                <a:srgbClr val="00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19" name="Picture 18" descr="ti_logo_powerpoint_1_line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974740" y="4753665"/>
            <a:ext cx="1572613" cy="194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8077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selected_powerpoint_bg_1_grey1280x72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10298"/>
            <a:ext cx="9144000" cy="51435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E7816-A48B-4805-9A47-CE865F4F101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0" y="4706938"/>
            <a:ext cx="8826500" cy="388620"/>
            <a:chOff x="0" y="6321425"/>
            <a:chExt cx="10591800" cy="466344"/>
          </a:xfrm>
        </p:grpSpPr>
        <p:sp>
          <p:nvSpPr>
            <p:cNvPr id="21" name="Rectangle 20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pic>
          <p:nvPicPr>
            <p:cNvPr id="22" name="Picture 27" descr="ti_logo_powerpoint_1_line.pn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" name="Text Box 31"/>
          <p:cNvSpPr txBox="1">
            <a:spLocks noChangeArrowheads="1"/>
          </p:cNvSpPr>
          <p:nvPr userDrawn="1"/>
        </p:nvSpPr>
        <p:spPr bwMode="auto">
          <a:xfrm>
            <a:off x="334013" y="4511183"/>
            <a:ext cx="2111375" cy="18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6179" tIns="38088" rIns="76179" bIns="38088">
            <a:spAutoFit/>
          </a:bodyPr>
          <a:lstStyle/>
          <a:p>
            <a:pPr defTabSz="76179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 smtClean="0">
                <a:solidFill>
                  <a:srgbClr val="000000"/>
                </a:solidFill>
              </a:rPr>
              <a:t>TI Confidential – NDA Restrictions</a:t>
            </a:r>
            <a:endParaRPr lang="en-US" sz="7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3863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8" y="786357"/>
            <a:ext cx="8467725" cy="3709449"/>
          </a:xfrm>
        </p:spPr>
        <p:txBody>
          <a:bodyPr/>
          <a:lstStyle>
            <a:lvl1pPr>
              <a:spcBef>
                <a:spcPts val="667"/>
              </a:spcBef>
              <a:defRPr/>
            </a:lvl1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7888F-6AF7-4263-B69D-592D8C33BAC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729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7"/>
            <a:ext cx="7772400" cy="1021557"/>
          </a:xfrm>
        </p:spPr>
        <p:txBody>
          <a:bodyPr anchor="t"/>
          <a:lstStyle>
            <a:lvl1pPr algn="l">
              <a:defRPr sz="3300" b="1" cap="all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700"/>
            </a:lvl1pPr>
            <a:lvl2pPr marL="380895" indent="0">
              <a:buNone/>
              <a:defRPr sz="1500"/>
            </a:lvl2pPr>
            <a:lvl3pPr marL="761790" indent="0">
              <a:buNone/>
              <a:defRPr sz="1300"/>
            </a:lvl3pPr>
            <a:lvl4pPr marL="1142683" indent="0">
              <a:buNone/>
              <a:defRPr sz="1200"/>
            </a:lvl4pPr>
            <a:lvl5pPr marL="1523573" indent="0">
              <a:buNone/>
              <a:defRPr sz="1200"/>
            </a:lvl5pPr>
            <a:lvl6pPr marL="1904467" indent="0">
              <a:buNone/>
              <a:defRPr sz="1200"/>
            </a:lvl6pPr>
            <a:lvl7pPr marL="2285362" indent="0">
              <a:buNone/>
              <a:defRPr sz="1200"/>
            </a:lvl7pPr>
            <a:lvl8pPr marL="2666253" indent="0">
              <a:buNone/>
              <a:defRPr sz="1200"/>
            </a:lvl8pPr>
            <a:lvl9pPr marL="3047146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38925" y="4537472"/>
            <a:ext cx="2133600" cy="154782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118DC-F0C3-4C61-9EEA-2C495CD0458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416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5" y="889398"/>
            <a:ext cx="4157663" cy="3519488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889398"/>
            <a:ext cx="4157662" cy="3519488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548F6-AAA9-4A8D-A869-511B3DFE325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187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895" indent="0">
              <a:buNone/>
              <a:defRPr sz="1700" b="1"/>
            </a:lvl2pPr>
            <a:lvl3pPr marL="761790" indent="0">
              <a:buNone/>
              <a:defRPr sz="1500" b="1"/>
            </a:lvl3pPr>
            <a:lvl4pPr marL="1142683" indent="0">
              <a:buNone/>
              <a:defRPr sz="1300" b="1"/>
            </a:lvl4pPr>
            <a:lvl5pPr marL="1523573" indent="0">
              <a:buNone/>
              <a:defRPr sz="1300" b="1"/>
            </a:lvl5pPr>
            <a:lvl6pPr marL="1904467" indent="0">
              <a:buNone/>
              <a:defRPr sz="1300" b="1"/>
            </a:lvl6pPr>
            <a:lvl7pPr marL="2285362" indent="0">
              <a:buNone/>
              <a:defRPr sz="1300" b="1"/>
            </a:lvl7pPr>
            <a:lvl8pPr marL="2666253" indent="0">
              <a:buNone/>
              <a:defRPr sz="1300" b="1"/>
            </a:lvl8pPr>
            <a:lvl9pPr marL="3047146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7"/>
            <a:ext cx="4040188" cy="2963466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895" indent="0">
              <a:buNone/>
              <a:defRPr sz="1700" b="1"/>
            </a:lvl2pPr>
            <a:lvl3pPr marL="761790" indent="0">
              <a:buNone/>
              <a:defRPr sz="1500" b="1"/>
            </a:lvl3pPr>
            <a:lvl4pPr marL="1142683" indent="0">
              <a:buNone/>
              <a:defRPr sz="1300" b="1"/>
            </a:lvl4pPr>
            <a:lvl5pPr marL="1523573" indent="0">
              <a:buNone/>
              <a:defRPr sz="1300" b="1"/>
            </a:lvl5pPr>
            <a:lvl6pPr marL="1904467" indent="0">
              <a:buNone/>
              <a:defRPr sz="1300" b="1"/>
            </a:lvl6pPr>
            <a:lvl7pPr marL="2285362" indent="0">
              <a:buNone/>
              <a:defRPr sz="1300" b="1"/>
            </a:lvl7pPr>
            <a:lvl8pPr marL="2666253" indent="0">
              <a:buNone/>
              <a:defRPr sz="1300" b="1"/>
            </a:lvl8pPr>
            <a:lvl9pPr marL="3047146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7"/>
            <a:ext cx="4041775" cy="2963466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C35C9-3222-4444-B33E-8AB075BE83C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9948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52F08-588C-488E-A5AB-DF69250DE86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09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430B41-3034-4777-B6DE-71856D98569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85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8"/>
          </a:xfrm>
        </p:spPr>
        <p:txBody>
          <a:bodyPr anchor="b"/>
          <a:lstStyle>
            <a:lvl1pPr algn="l">
              <a:defRPr sz="27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8298"/>
          </a:xfrm>
        </p:spPr>
        <p:txBody>
          <a:bodyPr/>
          <a:lstStyle>
            <a:lvl1pPr marL="0" indent="0">
              <a:buNone/>
              <a:defRPr sz="1700"/>
            </a:lvl1pPr>
            <a:lvl2pPr marL="380895" indent="0">
              <a:buNone/>
              <a:defRPr sz="1000"/>
            </a:lvl2pPr>
            <a:lvl3pPr marL="761790" indent="0">
              <a:buNone/>
              <a:defRPr sz="800"/>
            </a:lvl3pPr>
            <a:lvl4pPr marL="1142683" indent="0">
              <a:buNone/>
              <a:defRPr sz="700"/>
            </a:lvl4pPr>
            <a:lvl5pPr marL="1523573" indent="0">
              <a:buNone/>
              <a:defRPr sz="700"/>
            </a:lvl5pPr>
            <a:lvl6pPr marL="1904467" indent="0">
              <a:buNone/>
              <a:defRPr sz="700"/>
            </a:lvl6pPr>
            <a:lvl7pPr marL="2285362" indent="0">
              <a:buNone/>
              <a:defRPr sz="700"/>
            </a:lvl7pPr>
            <a:lvl8pPr marL="2666253" indent="0">
              <a:buNone/>
              <a:defRPr sz="700"/>
            </a:lvl8pPr>
            <a:lvl9pPr marL="3047146" indent="0">
              <a:buNone/>
              <a:defRPr sz="7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B97EEC-B5BC-42C5-B73F-31CC660D4D8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311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3"/>
          </a:xfrm>
        </p:spPr>
        <p:txBody>
          <a:bodyPr anchor="b"/>
          <a:lstStyle>
            <a:lvl1pPr algn="l">
              <a:defRPr sz="23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2"/>
            <a:ext cx="5486400" cy="3086100"/>
          </a:xfrm>
        </p:spPr>
        <p:txBody>
          <a:bodyPr/>
          <a:lstStyle>
            <a:lvl1pPr marL="0" indent="0">
              <a:buNone/>
              <a:defRPr sz="2700"/>
            </a:lvl1pPr>
            <a:lvl2pPr marL="380895" indent="0">
              <a:buNone/>
              <a:defRPr sz="2300"/>
            </a:lvl2pPr>
            <a:lvl3pPr marL="761790" indent="0">
              <a:buNone/>
              <a:defRPr sz="2000"/>
            </a:lvl3pPr>
            <a:lvl4pPr marL="1142683" indent="0">
              <a:buNone/>
              <a:defRPr sz="1700"/>
            </a:lvl4pPr>
            <a:lvl5pPr marL="1523573" indent="0">
              <a:buNone/>
              <a:defRPr sz="1700"/>
            </a:lvl5pPr>
            <a:lvl6pPr marL="1904467" indent="0">
              <a:buNone/>
              <a:defRPr sz="1700"/>
            </a:lvl6pPr>
            <a:lvl7pPr marL="2285362" indent="0">
              <a:buNone/>
              <a:defRPr sz="1700"/>
            </a:lvl7pPr>
            <a:lvl8pPr marL="2666253" indent="0">
              <a:buNone/>
              <a:defRPr sz="1700"/>
            </a:lvl8pPr>
            <a:lvl9pPr marL="3047146" indent="0">
              <a:buNone/>
              <a:defRPr sz="17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Aft>
                <a:spcPct val="0"/>
              </a:spcAft>
              <a:buNone/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0895" indent="0">
              <a:buNone/>
              <a:defRPr sz="1000"/>
            </a:lvl2pPr>
            <a:lvl3pPr marL="761790" indent="0">
              <a:buNone/>
              <a:defRPr sz="800"/>
            </a:lvl3pPr>
            <a:lvl4pPr marL="1142683" indent="0">
              <a:buNone/>
              <a:defRPr sz="700"/>
            </a:lvl4pPr>
            <a:lvl5pPr marL="1523573" indent="0">
              <a:buNone/>
              <a:defRPr sz="700"/>
            </a:lvl5pPr>
            <a:lvl6pPr marL="1904467" indent="0">
              <a:buNone/>
              <a:defRPr sz="700"/>
            </a:lvl6pPr>
            <a:lvl7pPr marL="2285362" indent="0">
              <a:buNone/>
              <a:defRPr sz="700"/>
            </a:lvl7pPr>
            <a:lvl8pPr marL="2666253" indent="0">
              <a:buNone/>
              <a:defRPr sz="700"/>
            </a:lvl8pPr>
            <a:lvl9pPr marL="3047146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55F34B-1C25-4090-A4A7-9CEE84F430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0937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E2BCE-81FD-49AD-8F3F-8C803C0A891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031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27"/>
            <a:ext cx="8458200" cy="1102519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878323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3" y="107157"/>
            <a:ext cx="2141537" cy="4301728"/>
          </a:xfrm>
        </p:spPr>
        <p:txBody>
          <a:bodyPr vert="eaVert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1775" y="107157"/>
            <a:ext cx="6275388" cy="4301728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B3E699-3BC5-4E82-A48B-54CC42B0E66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3926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8" y="786362"/>
            <a:ext cx="8467725" cy="3709449"/>
          </a:xfrm>
        </p:spPr>
        <p:txBody>
          <a:bodyPr/>
          <a:lstStyle>
            <a:lvl1pPr>
              <a:spcBef>
                <a:spcPts val="800"/>
              </a:spcBef>
              <a:defRPr/>
            </a:lvl1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9710" y="479999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0892281B-189C-DD44-8CCD-1176BC153EB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6926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9710" y="479999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0892281B-189C-DD44-8CCD-1176BC153EB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319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selected_powerpoint_bg_2.jpg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36095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26"/>
            <a:ext cx="8458200" cy="872678"/>
          </a:xfrm>
        </p:spPr>
        <p:txBody>
          <a:bodyPr anchor="b"/>
          <a:lstStyle>
            <a:lvl1pPr>
              <a:lnSpc>
                <a:spcPct val="100000"/>
              </a:lnSpc>
              <a:defRPr sz="3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330003"/>
            <a:ext cx="8458200" cy="628545"/>
          </a:xfrm>
          <a:ln/>
        </p:spPr>
        <p:txBody>
          <a:bodyPr/>
          <a:lstStyle>
            <a:lvl1pPr marL="0" indent="0">
              <a:buFontTx/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-1" y="4652282"/>
            <a:ext cx="8836528" cy="3441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FFFFFF"/>
              </a:solidFill>
            </a:endParaRP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-34800" y="4654430"/>
            <a:ext cx="8874108" cy="352110"/>
            <a:chOff x="-7620" y="6323077"/>
            <a:chExt cx="8814816" cy="466344"/>
          </a:xfrm>
        </p:grpSpPr>
        <p:cxnSp>
          <p:nvCxnSpPr>
            <p:cNvPr id="16" name="Straight Connector 15"/>
            <p:cNvCxnSpPr/>
            <p:nvPr userDrawn="1"/>
          </p:nvCxnSpPr>
          <p:spPr>
            <a:xfrm>
              <a:off x="-7620" y="6789420"/>
              <a:ext cx="8814816" cy="0"/>
            </a:xfrm>
            <a:prstGeom prst="line">
              <a:avLst/>
            </a:prstGeom>
            <a:ln w="3175" cmpd="sng">
              <a:solidFill>
                <a:srgbClr val="00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>
            <a:xfrm>
              <a:off x="-7620" y="6324600"/>
              <a:ext cx="8814816" cy="0"/>
            </a:xfrm>
            <a:prstGeom prst="line">
              <a:avLst/>
            </a:prstGeom>
            <a:ln w="3175" cmpd="sng">
              <a:solidFill>
                <a:srgbClr val="00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>
            <a:xfrm rot="16200000">
              <a:off x="8571262" y="6556249"/>
              <a:ext cx="466344" cy="0"/>
            </a:xfrm>
            <a:prstGeom prst="line">
              <a:avLst/>
            </a:prstGeom>
            <a:ln w="3175" cmpd="sng">
              <a:solidFill>
                <a:srgbClr val="00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19" name="Picture 18" descr="ti_logo_powerpoint_1_line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974740" y="4753665"/>
            <a:ext cx="1572613" cy="194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9128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9710" y="479999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0892281B-189C-DD44-8CCD-1176BC153EB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210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A23CF-AA30-4A18-B744-605C3E9DBF0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6037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elected_powerpoint_bg_2_1280x72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55571E-02C7-4909-A943-092A83DD341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0" y="4706938"/>
            <a:ext cx="8826500" cy="388620"/>
            <a:chOff x="0" y="6321425"/>
            <a:chExt cx="10591800" cy="466344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pic>
          <p:nvPicPr>
            <p:cNvPr id="18" name="Picture 27" descr="ti_logo_powerpoint_1_line.pn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" name="Text Box 31"/>
          <p:cNvSpPr txBox="1">
            <a:spLocks noChangeArrowheads="1"/>
          </p:cNvSpPr>
          <p:nvPr userDrawn="1"/>
        </p:nvSpPr>
        <p:spPr bwMode="auto">
          <a:xfrm>
            <a:off x="334013" y="4511183"/>
            <a:ext cx="2111375" cy="18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6179" tIns="38088" rIns="76179" bIns="38088">
            <a:spAutoFit/>
          </a:bodyPr>
          <a:lstStyle/>
          <a:p>
            <a:pPr defTabSz="76179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 smtClean="0">
                <a:solidFill>
                  <a:srgbClr val="000000"/>
                </a:solidFill>
              </a:rPr>
              <a:t>TI Confidential – NDA Restrictions</a:t>
            </a:r>
            <a:endParaRPr lang="en-US" sz="7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0766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selected_powerpoint_bg_1_1280x72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8096A3-1C74-4210-9B46-F757C8F29AA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0" y="4706938"/>
            <a:ext cx="8826500" cy="388620"/>
            <a:chOff x="0" y="6321425"/>
            <a:chExt cx="10591800" cy="466344"/>
          </a:xfrm>
        </p:grpSpPr>
        <p:sp>
          <p:nvSpPr>
            <p:cNvPr id="21" name="Rectangle 20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pic>
          <p:nvPicPr>
            <p:cNvPr id="22" name="Picture 27" descr="ti_logo_powerpoint_1_line.pn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" name="Text Box 31"/>
          <p:cNvSpPr txBox="1">
            <a:spLocks noChangeArrowheads="1"/>
          </p:cNvSpPr>
          <p:nvPr userDrawn="1"/>
        </p:nvSpPr>
        <p:spPr bwMode="auto">
          <a:xfrm>
            <a:off x="334013" y="4511183"/>
            <a:ext cx="2111375" cy="18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6179" tIns="38088" rIns="76179" bIns="38088">
            <a:spAutoFit/>
          </a:bodyPr>
          <a:lstStyle/>
          <a:p>
            <a:pPr defTabSz="76179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 smtClean="0">
                <a:solidFill>
                  <a:srgbClr val="000000"/>
                </a:solidFill>
              </a:rPr>
              <a:t>TI Confidential – NDA Restrictions</a:t>
            </a:r>
            <a:endParaRPr lang="en-US" sz="7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0627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1775" y="107167"/>
            <a:ext cx="8458200" cy="610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8" tIns="45702" rIns="91398" bIns="4570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8" y="794149"/>
            <a:ext cx="8467725" cy="3701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8" tIns="45702" rIns="91398" bIns="457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9710" y="479999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0892281B-189C-DD44-8CCD-1176BC153EB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-34800" y="4654430"/>
            <a:ext cx="8874108" cy="352110"/>
            <a:chOff x="-7620" y="6323077"/>
            <a:chExt cx="8814816" cy="466344"/>
          </a:xfrm>
        </p:grpSpPr>
        <p:cxnSp>
          <p:nvCxnSpPr>
            <p:cNvPr id="16" name="Straight Connector 15"/>
            <p:cNvCxnSpPr/>
            <p:nvPr userDrawn="1"/>
          </p:nvCxnSpPr>
          <p:spPr>
            <a:xfrm>
              <a:off x="-7620" y="6789420"/>
              <a:ext cx="8814816" cy="0"/>
            </a:xfrm>
            <a:prstGeom prst="line">
              <a:avLst/>
            </a:prstGeom>
            <a:ln w="3175" cmpd="sng">
              <a:solidFill>
                <a:srgbClr val="00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>
            <a:xfrm>
              <a:off x="-7620" y="6324600"/>
              <a:ext cx="8814816" cy="0"/>
            </a:xfrm>
            <a:prstGeom prst="line">
              <a:avLst/>
            </a:prstGeom>
            <a:ln w="3175" cmpd="sng">
              <a:solidFill>
                <a:srgbClr val="00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>
            <a:xfrm rot="16200000">
              <a:off x="8571262" y="6556249"/>
              <a:ext cx="466344" cy="0"/>
            </a:xfrm>
            <a:prstGeom prst="line">
              <a:avLst/>
            </a:prstGeom>
            <a:ln w="3175" cmpd="sng">
              <a:solidFill>
                <a:srgbClr val="00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19" name="Picture 18" descr="ti_logo_powerpoint_1_line.png"/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6974740" y="4753665"/>
            <a:ext cx="1572613" cy="194339"/>
          </a:xfrm>
          <a:prstGeom prst="rect">
            <a:avLst/>
          </a:prstGeom>
        </p:spPr>
      </p:pic>
      <p:sp>
        <p:nvSpPr>
          <p:cNvPr id="20" name="Text Box 31"/>
          <p:cNvSpPr txBox="1">
            <a:spLocks noChangeArrowheads="1"/>
          </p:cNvSpPr>
          <p:nvPr userDrawn="1"/>
        </p:nvSpPr>
        <p:spPr bwMode="auto">
          <a:xfrm>
            <a:off x="457200" y="4451208"/>
            <a:ext cx="2533650" cy="215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5" tIns="45718" rIns="91435" bIns="45718">
            <a:spAutoFit/>
          </a:bodyPr>
          <a:lstStyle/>
          <a:p>
            <a:pPr defTabSz="914354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800" dirty="0">
                <a:solidFill>
                  <a:srgbClr val="000000"/>
                </a:solidFill>
                <a:cs typeface="Arial"/>
              </a:rPr>
              <a:t>TI </a:t>
            </a:r>
            <a:r>
              <a:rPr lang="en-US" sz="800" dirty="0" smtClean="0">
                <a:solidFill>
                  <a:srgbClr val="000000"/>
                </a:solidFill>
                <a:cs typeface="Arial"/>
              </a:rPr>
              <a:t>Information – Selective Disclosure</a:t>
            </a:r>
            <a:endParaRPr lang="en-US" sz="800" dirty="0">
              <a:solidFill>
                <a:srgbClr val="000000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71599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6998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6pPr>
      <a:lvl7pPr marL="913997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7pPr>
      <a:lvl8pPr marL="1370995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8pPr>
      <a:lvl9pPr marL="1827997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9pPr>
    </p:titleStyle>
    <p:bodyStyle>
      <a:lvl1pPr marL="226914" indent="-226914" algn="l" rtl="0" eaLnBrk="0" fontAlgn="base" hangingPunct="0">
        <a:spcBef>
          <a:spcPts val="8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574422" indent="-233257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853701" indent="-165027" algn="l" rtl="0" eaLnBrk="0" fontAlgn="base" hangingPunct="0">
        <a:spcBef>
          <a:spcPct val="15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201210" indent="-233257" algn="l" rtl="0" eaLnBrk="0" fontAlgn="base" hangingPunct="0">
        <a:spcBef>
          <a:spcPct val="5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1488415" indent="-172961" algn="l" rtl="0" eaLnBrk="0" fontAlgn="base" hangingPunct="0">
        <a:spcBef>
          <a:spcPct val="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1945418" indent="-172961" algn="l" rtl="0" fontAlgn="base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402419" indent="-172961" algn="l" rtl="0" fontAlgn="base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2859411" indent="-172961" algn="l" rtl="0" fontAlgn="base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316416" indent="-172961" algn="l" rtl="0" fontAlgn="base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39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98" algn="l" defTabSz="9139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97" algn="l" defTabSz="9139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95" algn="l" defTabSz="9139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997" algn="l" defTabSz="9139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997" algn="l" defTabSz="9139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990" algn="l" defTabSz="9139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992" algn="l" defTabSz="9139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992" algn="l" defTabSz="9139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3" y="4743450"/>
            <a:ext cx="8804275" cy="34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88" rIns="76179" bIns="38088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41910" y="4743450"/>
            <a:ext cx="8740140" cy="34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88" rIns="76179" bIns="38088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1775" y="107163"/>
            <a:ext cx="8458200" cy="610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8" y="794149"/>
            <a:ext cx="8467725" cy="370165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2100" y="4537472"/>
            <a:ext cx="2133600" cy="154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r">
              <a:defRPr sz="7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B6C70261-DCF8-4A97-9502-E8EEF2364CDE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3" name="Text Box 31"/>
          <p:cNvSpPr txBox="1">
            <a:spLocks noChangeArrowheads="1"/>
          </p:cNvSpPr>
          <p:nvPr userDrawn="1"/>
        </p:nvSpPr>
        <p:spPr bwMode="auto">
          <a:xfrm>
            <a:off x="334013" y="4511183"/>
            <a:ext cx="2111375" cy="18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6179" tIns="38088" rIns="76179" bIns="38088">
            <a:spAutoFit/>
          </a:bodyPr>
          <a:lstStyle/>
          <a:p>
            <a:pPr defTabSz="76179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srgbClr val="000000"/>
                </a:solidFill>
              </a:rPr>
              <a:t>TI </a:t>
            </a:r>
            <a:r>
              <a:rPr lang="en-US" sz="700" dirty="0" smtClean="0">
                <a:solidFill>
                  <a:srgbClr val="000000"/>
                </a:solidFill>
              </a:rPr>
              <a:t>Confidential – NDA Restrictions</a:t>
            </a:r>
            <a:endParaRPr lang="en-US" sz="700" dirty="0">
              <a:solidFill>
                <a:srgbClr val="000000"/>
              </a:solidFill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0" y="4706938"/>
            <a:ext cx="8826500" cy="388620"/>
            <a:chOff x="0" y="6321425"/>
            <a:chExt cx="10591800" cy="466344"/>
          </a:xfrm>
        </p:grpSpPr>
        <p:sp>
          <p:nvSpPr>
            <p:cNvPr id="18" name="Rectangle 17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pic>
          <p:nvPicPr>
            <p:cNvPr id="22" name="Picture 27" descr="ti_logo_powerpoint_1_line.png"/>
            <p:cNvPicPr>
              <a:picLocks noChangeAspect="1"/>
            </p:cNvPicPr>
            <p:nvPr userDrawn="1"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3253261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5pPr>
      <a:lvl6pPr marL="380895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6pPr>
      <a:lvl7pPr marL="761790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7pPr>
      <a:lvl8pPr marL="1142683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8pPr>
      <a:lvl9pPr marL="1523573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9pPr>
    </p:titleStyle>
    <p:bodyStyle>
      <a:lvl1pPr marL="189124" indent="-189124" algn="l" rtl="0" eaLnBrk="0" fontAlgn="base" hangingPunct="0">
        <a:spcBef>
          <a:spcPts val="667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78763" indent="-194416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711530" indent="-137548" algn="l" rtl="0" eaLnBrk="0" fontAlgn="base" hangingPunct="0">
        <a:spcBef>
          <a:spcPct val="15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001168" indent="-194416" algn="l" rtl="0" eaLnBrk="0" fontAlgn="base" hangingPunct="0">
        <a:spcBef>
          <a:spcPct val="5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240546" indent="-144163" algn="l" rtl="0" eaLnBrk="0" fontAlgn="base" hangingPunct="0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1621441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6pPr>
      <a:lvl7pPr marL="2002336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7pPr>
      <a:lvl8pPr marL="2383230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8pPr>
      <a:lvl9pPr marL="2764124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895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790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68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57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467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362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25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146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1775" y="4803"/>
            <a:ext cx="8458200" cy="610791"/>
          </a:xfrm>
        </p:spPr>
        <p:txBody>
          <a:bodyPr/>
          <a:lstStyle/>
          <a:p>
            <a:r>
              <a:rPr lang="en-US" dirty="0" smtClean="0"/>
              <a:t>S-Parameters | PORT Order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88610" y="537472"/>
            <a:ext cx="1710137" cy="3908885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COM1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COM2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NC1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NC2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NO1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NO2 </a:t>
            </a:r>
          </a:p>
        </p:txBody>
      </p:sp>
      <p:sp>
        <p:nvSpPr>
          <p:cNvPr id="9" name="Rectangle 8"/>
          <p:cNvSpPr/>
          <p:nvPr/>
        </p:nvSpPr>
        <p:spPr>
          <a:xfrm>
            <a:off x="4955908" y="3567034"/>
            <a:ext cx="3996137" cy="957443"/>
          </a:xfrm>
          <a:prstGeom prst="rect">
            <a:avLst/>
          </a:prstGeom>
        </p:spPr>
        <p:txBody>
          <a:bodyPr wrap="square">
            <a:normAutofit fontScale="92500" lnSpcReduction="20000"/>
          </a:bodyPr>
          <a:lstStyle/>
          <a:p>
            <a:r>
              <a:rPr lang="en-US" dirty="0" smtClean="0"/>
              <a:t>Simulated </a:t>
            </a:r>
            <a:r>
              <a:rPr lang="en-US" dirty="0"/>
              <a:t>1</a:t>
            </a:r>
            <a:r>
              <a:rPr lang="en-US" dirty="0" smtClean="0"/>
              <a:t>0 points per decade starting from 0.1 Hz to 10 GHz in single ended mode. DC level of COM1/2 is 200 mv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852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1774" y="4803"/>
            <a:ext cx="8737721" cy="610791"/>
          </a:xfrm>
        </p:spPr>
        <p:txBody>
          <a:bodyPr/>
          <a:lstStyle/>
          <a:p>
            <a:r>
              <a:rPr lang="en-US" sz="2400" dirty="0" smtClean="0"/>
              <a:t>S-Parameters | Gain and Off ISO | COM1/2 to NC1/2 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4312549" y="1183273"/>
            <a:ext cx="1642245" cy="335284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r>
              <a:rPr lang="en-US" sz="1400" dirty="0" smtClean="0"/>
              <a:t>Gain:S31 and S42</a:t>
            </a:r>
          </a:p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430291" y="4165317"/>
            <a:ext cx="1882260" cy="360360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r>
              <a:rPr lang="en-US" sz="1400" dirty="0" smtClean="0"/>
              <a:t>Off ISO:S51 and S62</a:t>
            </a:r>
          </a:p>
          <a:p>
            <a:endParaRPr lang="en-US" dirty="0"/>
          </a:p>
        </p:txBody>
      </p:sp>
      <p:pic>
        <p:nvPicPr>
          <p:cNvPr id="1026" name="Picture 2" descr="C:\Users\a0225394\AppData\Local\Temp\SNAGHTML85bd5b7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4" y="615594"/>
            <a:ext cx="4080777" cy="2286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C:\Users\a0225394\AppData\Local\Temp\SNAGHTML85c60f9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2551" y="2327639"/>
            <a:ext cx="4487500" cy="2492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2792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1774" y="4803"/>
            <a:ext cx="8737721" cy="610791"/>
          </a:xfrm>
        </p:spPr>
        <p:txBody>
          <a:bodyPr/>
          <a:lstStyle/>
          <a:p>
            <a:r>
              <a:rPr lang="en-US" sz="2400" dirty="0" smtClean="0"/>
              <a:t>S-Parameters | Gain and Off ISO | COM1/2 to NO1/2 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4135772" y="1175034"/>
            <a:ext cx="1642245" cy="335284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r>
              <a:rPr lang="en-US" sz="1400" dirty="0" smtClean="0"/>
              <a:t>Gain:S51 and S62</a:t>
            </a:r>
          </a:p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562054" y="4165317"/>
            <a:ext cx="1879638" cy="360360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r>
              <a:rPr lang="en-US" sz="1400" dirty="0" smtClean="0"/>
              <a:t>Off ISO:S31 and S42</a:t>
            </a:r>
          </a:p>
          <a:p>
            <a:endParaRPr lang="en-US" dirty="0"/>
          </a:p>
        </p:txBody>
      </p:sp>
      <p:pic>
        <p:nvPicPr>
          <p:cNvPr id="2050" name="Picture 2" descr="C:\Users\a0225394\AppData\Local\Temp\SNAGHTML861488e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508" y="529496"/>
            <a:ext cx="3991264" cy="2621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0225394\AppData\Local\Temp\SNAGHTML8615af9c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1692" y="2265452"/>
            <a:ext cx="3846631" cy="2553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6697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3f52063f34cd712c0558e34d9624f5e8922d095"/>
</p:tagLst>
</file>

<file path=ppt/theme/theme1.xml><?xml version="1.0" encoding="utf-8"?>
<a:theme xmlns:a="http://schemas.openxmlformats.org/drawingml/2006/main" name="1_FinalPowerpoint">
  <a:themeElements>
    <a:clrScheme name="Custom 1">
      <a:dk1>
        <a:srgbClr val="000000"/>
      </a:dk1>
      <a:lt1>
        <a:srgbClr val="FFFFFF"/>
      </a:lt1>
      <a:dk2>
        <a:srgbClr val="DE0000"/>
      </a:dk2>
      <a:lt2>
        <a:srgbClr val="808080"/>
      </a:lt2>
      <a:accent1>
        <a:srgbClr val="DE0000"/>
      </a:accent1>
      <a:accent2>
        <a:srgbClr val="AEAEAE"/>
      </a:accent2>
      <a:accent3>
        <a:srgbClr val="117788"/>
      </a:accent3>
      <a:accent4>
        <a:srgbClr val="404040"/>
      </a:accent4>
      <a:accent5>
        <a:srgbClr val="7F7F7F"/>
      </a:accent5>
      <a:accent6>
        <a:srgbClr val="32B4CE"/>
      </a:accent6>
      <a:hlink>
        <a:srgbClr val="DE0000"/>
      </a:hlink>
      <a:folHlink>
        <a:srgbClr val="AAAAAA"/>
      </a:folHlink>
    </a:clrScheme>
    <a:fontScheme name="Final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195A67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195A67"/>
          </a:solidFill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FinalPowerpoint 1">
        <a:dk1>
          <a:srgbClr val="000000"/>
        </a:dk1>
        <a:lt1>
          <a:srgbClr val="FFFFFF"/>
        </a:lt1>
        <a:dk2>
          <a:srgbClr val="FF0000"/>
        </a:dk2>
        <a:lt2>
          <a:srgbClr val="808080"/>
        </a:lt2>
        <a:accent1>
          <a:srgbClr val="AAAAAA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D2D2D2"/>
        </a:accent5>
        <a:accent6>
          <a:srgbClr val="000000"/>
        </a:accent6>
        <a:hlink>
          <a:srgbClr val="FF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lPowerpoint 2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3">
        <a:dk1>
          <a:srgbClr val="808080"/>
        </a:dk1>
        <a:lt1>
          <a:srgbClr val="FFFFFF"/>
        </a:lt1>
        <a:dk2>
          <a:srgbClr val="AAAAAA"/>
        </a:dk2>
        <a:lt2>
          <a:srgbClr val="00000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DADADA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4">
        <a:dk1>
          <a:srgbClr val="000000"/>
        </a:dk1>
        <a:lt1>
          <a:srgbClr val="FF0000"/>
        </a:lt1>
        <a:dk2>
          <a:srgbClr val="FFFFFF"/>
        </a:dk2>
        <a:lt2>
          <a:srgbClr val="000000"/>
        </a:lt2>
        <a:accent1>
          <a:srgbClr val="AAAAAA"/>
        </a:accent1>
        <a:accent2>
          <a:srgbClr val="FFFFFF"/>
        </a:accent2>
        <a:accent3>
          <a:srgbClr val="FFAAAA"/>
        </a:accent3>
        <a:accent4>
          <a:srgbClr val="000000"/>
        </a:accent4>
        <a:accent5>
          <a:srgbClr val="D2D2D2"/>
        </a:accent5>
        <a:accent6>
          <a:srgbClr val="E7E7E7"/>
        </a:accent6>
        <a:hlink>
          <a:srgbClr val="00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FinalPowerpoint">
  <a:themeElements>
    <a:clrScheme name="Custom 1">
      <a:dk1>
        <a:srgbClr val="000000"/>
      </a:dk1>
      <a:lt1>
        <a:srgbClr val="FFFFFF"/>
      </a:lt1>
      <a:dk2>
        <a:srgbClr val="DE0000"/>
      </a:dk2>
      <a:lt2>
        <a:srgbClr val="808080"/>
      </a:lt2>
      <a:accent1>
        <a:srgbClr val="DE0000"/>
      </a:accent1>
      <a:accent2>
        <a:srgbClr val="A4A4A4"/>
      </a:accent2>
      <a:accent3>
        <a:srgbClr val="117788"/>
      </a:accent3>
      <a:accent4>
        <a:srgbClr val="404040"/>
      </a:accent4>
      <a:accent5>
        <a:srgbClr val="4ABED4"/>
      </a:accent5>
      <a:accent6>
        <a:srgbClr val="7F7F7F"/>
      </a:accent6>
      <a:hlink>
        <a:srgbClr val="DE0000"/>
      </a:hlink>
      <a:folHlink>
        <a:srgbClr val="AAAAAA"/>
      </a:folHlink>
    </a:clrScheme>
    <a:fontScheme name="Final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nalPowerpoint 1">
        <a:dk1>
          <a:srgbClr val="000000"/>
        </a:dk1>
        <a:lt1>
          <a:srgbClr val="FFFFFF"/>
        </a:lt1>
        <a:dk2>
          <a:srgbClr val="FF0000"/>
        </a:dk2>
        <a:lt2>
          <a:srgbClr val="808080"/>
        </a:lt2>
        <a:accent1>
          <a:srgbClr val="AAAAAA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D2D2D2"/>
        </a:accent5>
        <a:accent6>
          <a:srgbClr val="000000"/>
        </a:accent6>
        <a:hlink>
          <a:srgbClr val="FF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lPowerpoint 2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3">
        <a:dk1>
          <a:srgbClr val="808080"/>
        </a:dk1>
        <a:lt1>
          <a:srgbClr val="FFFFFF"/>
        </a:lt1>
        <a:dk2>
          <a:srgbClr val="AAAAAA"/>
        </a:dk2>
        <a:lt2>
          <a:srgbClr val="00000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DADADA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4">
        <a:dk1>
          <a:srgbClr val="000000"/>
        </a:dk1>
        <a:lt1>
          <a:srgbClr val="FF0000"/>
        </a:lt1>
        <a:dk2>
          <a:srgbClr val="FFFFFF"/>
        </a:dk2>
        <a:lt2>
          <a:srgbClr val="000000"/>
        </a:lt2>
        <a:accent1>
          <a:srgbClr val="AAAAAA"/>
        </a:accent1>
        <a:accent2>
          <a:srgbClr val="FFFFFF"/>
        </a:accent2>
        <a:accent3>
          <a:srgbClr val="FFAAAA"/>
        </a:accent3>
        <a:accent4>
          <a:srgbClr val="000000"/>
        </a:accent4>
        <a:accent5>
          <a:srgbClr val="D2D2D2"/>
        </a:accent5>
        <a:accent6>
          <a:srgbClr val="E7E7E7"/>
        </a:accent6>
        <a:hlink>
          <a:srgbClr val="00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A6CACB4D239D478BDFCD65DA4FAE6C" ma:contentTypeVersion="1" ma:contentTypeDescription="Create a new document." ma:contentTypeScope="" ma:versionID="bfc61d0b5d4afd941f0efe22e5b68531">
  <xsd:schema xmlns:xsd="http://www.w3.org/2001/XMLSchema" xmlns:xs="http://www.w3.org/2001/XMLSchema" xmlns:p="http://schemas.microsoft.com/office/2006/metadata/properties" xmlns:ns2="5606ab29-d37e-4434-b7f1-996c5bfcd3f8" targetNamespace="http://schemas.microsoft.com/office/2006/metadata/properties" ma:root="true" ma:fieldsID="611a93c3aa8c1e34e0cce0a8f21101ba" ns2:_="">
    <xsd:import namespace="5606ab29-d37e-4434-b7f1-996c5bfcd3f8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06ab29-d37e-4434-b7f1-996c5bfcd3f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38137BF-05ED-409D-80C7-55BFA0549D8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5EEC8B3-DAAE-48A1-A2F6-69B2FEADFCF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7BF133D-3AD2-44BD-A603-7F07621E35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606ab29-d37e-4434-b7f1-996c5bfcd3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31975</TotalTime>
  <Words>68</Words>
  <Application>Microsoft Office PowerPoint</Application>
  <PresentationFormat>On-screen Show (16:9)</PresentationFormat>
  <Paragraphs>14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1_FinalPowerpoint</vt:lpstr>
      <vt:lpstr>FinalPowerpoint</vt:lpstr>
      <vt:lpstr>S-Parameters | PORT Order</vt:lpstr>
      <vt:lpstr>S-Parameters | Gain and Off ISO | COM1/2 to NC1/2 </vt:lpstr>
      <vt:lpstr>S-Parameters | Gain and Off ISO | COM1/2 to NO1/2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Marie Elizabeth St. Hilaire</dc:creator>
  <cp:lastModifiedBy>Windows User</cp:lastModifiedBy>
  <cp:revision>658</cp:revision>
  <dcterms:created xsi:type="dcterms:W3CDTF">2015-07-10T14:14:35Z</dcterms:created>
  <dcterms:modified xsi:type="dcterms:W3CDTF">2018-12-13T16:44:04Z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0x01010026A6CACB4D239D478BDFCD65DA4FAE6C</vt:lpwstr>
  </property>
</Properties>
</file>